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57" r:id="rId2"/>
    <p:sldMasterId id="2147483659" r:id="rId3"/>
  </p:sldMasterIdLst>
  <p:notesMasterIdLst>
    <p:notesMasterId r:id="rId19"/>
  </p:notesMasterIdLst>
  <p:sldIdLst>
    <p:sldId id="437" r:id="rId4"/>
    <p:sldId id="438" r:id="rId5"/>
    <p:sldId id="440" r:id="rId6"/>
    <p:sldId id="443" r:id="rId7"/>
    <p:sldId id="444" r:id="rId8"/>
    <p:sldId id="502" r:id="rId9"/>
    <p:sldId id="495" r:id="rId10"/>
    <p:sldId id="503" r:id="rId11"/>
    <p:sldId id="500" r:id="rId12"/>
    <p:sldId id="498" r:id="rId13"/>
    <p:sldId id="501" r:id="rId14"/>
    <p:sldId id="493" r:id="rId15"/>
    <p:sldId id="486" r:id="rId16"/>
    <p:sldId id="487" r:id="rId17"/>
    <p:sldId id="433" r:id="rId18"/>
  </p:sldIdLst>
  <p:sldSz cx="9144000" cy="6858000" type="screen4x3"/>
  <p:notesSz cx="6797675" cy="9926638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A5800"/>
    <a:srgbClr val="4D4D4F"/>
    <a:srgbClr val="4D4D4D"/>
    <a:srgbClr val="006983"/>
    <a:srgbClr val="EFFF9C"/>
    <a:srgbClr val="A33F1F"/>
    <a:srgbClr val="2674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1545" autoAdjust="0"/>
  </p:normalViewPr>
  <p:slideViewPr>
    <p:cSldViewPr>
      <p:cViewPr>
        <p:scale>
          <a:sx n="100" d="100"/>
          <a:sy n="100" d="100"/>
        </p:scale>
        <p:origin x="-1860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" y="744538"/>
            <a:ext cx="3968750" cy="2976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1638" y="4025900"/>
            <a:ext cx="5994400" cy="515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7884230-34D9-4471-9399-5E5375172E0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8390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84230-34D9-4471-9399-5E5375172E0F}" type="slidenum">
              <a:rPr lang="en-AU" smtClean="0"/>
              <a:pPr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4306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Phone:</a:t>
            </a:r>
            <a:r>
              <a:rPr lang="en-AU" b="0"/>
              <a:t> +61 2 6249 9111</a:t>
            </a:r>
          </a:p>
          <a:p>
            <a:r>
              <a:rPr lang="en-AU"/>
              <a:t>Web:</a:t>
            </a:r>
            <a:r>
              <a:rPr lang="en-AU" b="0"/>
              <a:t> www.ga.gov.au</a:t>
            </a:r>
          </a:p>
          <a:p>
            <a:r>
              <a:rPr lang="en-AU"/>
              <a:t>Email:</a:t>
            </a:r>
            <a:r>
              <a:rPr lang="en-AU" b="0"/>
              <a:t> feedback@ga.gov.au</a:t>
            </a:r>
          </a:p>
          <a:p>
            <a:r>
              <a:rPr lang="en-AU"/>
              <a:t>Address:</a:t>
            </a:r>
            <a:r>
              <a:rPr lang="en-AU" b="0"/>
              <a:t> Cnr Jerrabomberra Avenue and Hindmarsh Drive, Symonston ACT 2609</a:t>
            </a:r>
          </a:p>
          <a:p>
            <a:r>
              <a:rPr lang="en-AU"/>
              <a:t>Postal Address:</a:t>
            </a:r>
            <a:r>
              <a:rPr lang="en-AU" b="0"/>
              <a:t> GPO Box 378, Canberra ACT 2601</a:t>
            </a:r>
          </a:p>
        </p:txBody>
      </p:sp>
    </p:spTree>
    <p:extLst>
      <p:ext uri="{BB962C8B-B14F-4D97-AF65-F5344CB8AC3E}">
        <p14:creationId xmlns:p14="http://schemas.microsoft.com/office/powerpoint/2010/main" val="707940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4363" y="1860550"/>
            <a:ext cx="7916862" cy="549275"/>
          </a:xfrm>
        </p:spPr>
        <p:txBody>
          <a:bodyPr lIns="90000" tIns="46800" rIns="90000" bIns="46800"/>
          <a:lstStyle>
            <a:lvl1pPr>
              <a:defRPr sz="3000">
                <a:solidFill>
                  <a:srgbClr val="4D4D4D"/>
                </a:solidFill>
              </a:defRPr>
            </a:lvl1pPr>
          </a:lstStyle>
          <a:p>
            <a:pPr lvl="0"/>
            <a:r>
              <a:rPr lang="en-AU" noProof="0" smtClean="0"/>
              <a:t>Click to edit Master Title style</a:t>
            </a:r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482850"/>
            <a:ext cx="7916862" cy="396875"/>
          </a:xfrm>
        </p:spPr>
        <p:txBody>
          <a:bodyPr lIns="90000" tIns="46800" rIns="90000" bIns="46800">
            <a:sp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AU" noProof="0" smtClean="0"/>
              <a:t>Click to edit Master Author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87062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2580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409825"/>
            <a:ext cx="8229600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1860550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5084763"/>
            <a:ext cx="8208962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1" hangingPunct="1">
              <a:lnSpc>
                <a:spcPct val="80000"/>
              </a:lnSpc>
              <a:spcBef>
                <a:spcPct val="50000"/>
              </a:spcBef>
              <a:defRPr sz="1700" b="1">
                <a:solidFill>
                  <a:srgbClr val="4D4D4D"/>
                </a:solidFill>
              </a:defRPr>
            </a:lvl1pPr>
          </a:lstStyle>
          <a:p>
            <a:r>
              <a:rPr lang="en-AU"/>
              <a:t>Phone:</a:t>
            </a:r>
            <a:r>
              <a:rPr lang="en-AU" b="0"/>
              <a:t> +61 2 6249 9111</a:t>
            </a:r>
          </a:p>
          <a:p>
            <a:r>
              <a:rPr lang="en-AU"/>
              <a:t>Web:</a:t>
            </a:r>
            <a:r>
              <a:rPr lang="en-AU" b="0"/>
              <a:t> www.ga.gov.au</a:t>
            </a:r>
          </a:p>
          <a:p>
            <a:r>
              <a:rPr lang="en-AU"/>
              <a:t>Email:</a:t>
            </a:r>
            <a:r>
              <a:rPr lang="en-AU" b="0"/>
              <a:t> feedback@ga.gov.au</a:t>
            </a:r>
          </a:p>
          <a:p>
            <a:r>
              <a:rPr lang="en-AU"/>
              <a:t>Address:</a:t>
            </a:r>
            <a:r>
              <a:rPr lang="en-AU" b="0"/>
              <a:t> Cnr Jerrabomberra Avenue and Hindmarsh Drive, Symonston ACT 2609</a:t>
            </a:r>
          </a:p>
          <a:p>
            <a:r>
              <a:rPr lang="en-AU"/>
              <a:t>Postal Address:</a:t>
            </a:r>
            <a:r>
              <a:rPr lang="en-AU" b="0"/>
              <a:t> GPO Box 378, Canberra ACT 2601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1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50000"/>
        </a:spcBef>
        <a:spcAft>
          <a:spcPct val="0"/>
        </a:spcAft>
        <a:defRPr sz="2200">
          <a:solidFill>
            <a:srgbClr val="4D4D4D"/>
          </a:solidFill>
          <a:latin typeface="+mn-lt"/>
          <a:ea typeface="+mn-ea"/>
          <a:cs typeface="+mn-cs"/>
        </a:defRPr>
      </a:lvl1pPr>
      <a:lvl2pPr marL="447675" indent="-268288" algn="l" rtl="0" eaLnBrk="1" fontAlgn="base" hangingPunct="1">
        <a:spcBef>
          <a:spcPct val="50000"/>
        </a:spcBef>
        <a:spcAft>
          <a:spcPct val="0"/>
        </a:spcAft>
        <a:buChar char="•"/>
        <a:defRPr sz="2200">
          <a:solidFill>
            <a:srgbClr val="4D4D4D"/>
          </a:solidFill>
          <a:latin typeface="+mn-lt"/>
        </a:defRPr>
      </a:lvl2pPr>
      <a:lvl3pPr marL="895350" indent="-265113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3pPr>
      <a:lvl4pPr marL="1344613" indent="-268288" algn="l" rtl="0" eaLnBrk="1" fontAlgn="base" hangingPunct="1">
        <a:spcBef>
          <a:spcPct val="25000"/>
        </a:spcBef>
        <a:spcAft>
          <a:spcPct val="0"/>
        </a:spcAft>
        <a:buChar char="•"/>
        <a:defRPr sz="2000">
          <a:solidFill>
            <a:srgbClr val="4D4D4D"/>
          </a:solidFill>
          <a:latin typeface="+mn-lt"/>
        </a:defRPr>
      </a:lvl4pPr>
      <a:lvl5pPr marL="17922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5pPr>
      <a:lvl6pPr marL="22494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6pPr>
      <a:lvl7pPr marL="27066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7pPr>
      <a:lvl8pPr marL="31638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8pPr>
      <a:lvl9pPr marL="36210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dirty="0" smtClean="0"/>
              <a:t>Click to edit Master Title style</a:t>
            </a:r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84663" y="6459538"/>
            <a:ext cx="475138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000"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71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9pPr>
    </p:titleStyle>
    <p:bodyStyle>
      <a:lvl1pPr algn="l" rtl="0" fontAlgn="base">
        <a:spcBef>
          <a:spcPct val="50000"/>
        </a:spcBef>
        <a:spcAft>
          <a:spcPct val="0"/>
        </a:spcAft>
        <a:defRPr sz="2200">
          <a:solidFill>
            <a:srgbClr val="4D4D4D"/>
          </a:solidFill>
          <a:latin typeface="+mn-lt"/>
          <a:ea typeface="+mn-ea"/>
          <a:cs typeface="+mn-cs"/>
        </a:defRPr>
      </a:lvl1pPr>
      <a:lvl2pPr marL="447675" indent="-268288" algn="l" rtl="0" fontAlgn="base">
        <a:spcBef>
          <a:spcPct val="50000"/>
        </a:spcBef>
        <a:spcAft>
          <a:spcPct val="0"/>
        </a:spcAft>
        <a:buChar char="•"/>
        <a:defRPr sz="2200">
          <a:solidFill>
            <a:srgbClr val="4D4D4D"/>
          </a:solidFill>
          <a:latin typeface="+mn-lt"/>
        </a:defRPr>
      </a:lvl2pPr>
      <a:lvl3pPr marL="895350" indent="-26828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3pPr>
      <a:lvl4pPr marL="1350963" indent="-271463" algn="l" rtl="0" fontAlgn="base">
        <a:spcBef>
          <a:spcPct val="25000"/>
        </a:spcBef>
        <a:spcAft>
          <a:spcPct val="0"/>
        </a:spcAft>
        <a:buChar char="•"/>
        <a:defRPr sz="2000">
          <a:solidFill>
            <a:srgbClr val="4D4D4D"/>
          </a:solidFill>
          <a:latin typeface="+mn-lt"/>
        </a:defRPr>
      </a:lvl4pPr>
      <a:lvl5pPr marL="17922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5pPr>
      <a:lvl6pPr marL="22494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6pPr>
      <a:lvl7pPr marL="27066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7pPr>
      <a:lvl8pPr marL="31638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8pPr>
      <a:lvl9pPr marL="36210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1860550"/>
            <a:ext cx="8229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482850"/>
            <a:ext cx="8229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smtClean="0"/>
              <a:t>Click to edit Master Author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1" r:id="rId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Kim.Picard@ga.gov.au" TargetMode="External"/><Relationship Id="rId7" Type="http://schemas.openxmlformats.org/officeDocument/2006/relationships/hyperlink" Target="mailto:Chris.Carson@ga.gov.au" TargetMode="External"/><Relationship Id="rId2" Type="http://schemas.openxmlformats.org/officeDocument/2006/relationships/hyperlink" Target="mailto:Tanya.Whiteway@ga.gov.au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Scott.Nichol@ga.gov.au" TargetMode="External"/><Relationship Id="rId5" Type="http://schemas.openxmlformats.org/officeDocument/2006/relationships/hyperlink" Target="mailto:Johnathan.Kool@ga.gov.au" TargetMode="External"/><Relationship Id="rId4" Type="http://schemas.openxmlformats.org/officeDocument/2006/relationships/hyperlink" Target="mailto:Rachel.Przeslawski@ga.gov.a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16213" y="1916832"/>
            <a:ext cx="8496944" cy="1294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4D4D4D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AU" sz="2600" kern="0" dirty="0" smtClean="0"/>
              <a:t>National Coordination - Seabed Mapping</a:t>
            </a:r>
          </a:p>
          <a:p>
            <a:pPr algn="ctr" eaLnBrk="1" hangingPunct="1"/>
            <a:r>
              <a:rPr lang="en-US" sz="2600" kern="0" dirty="0"/>
              <a:t/>
            </a:r>
            <a:br>
              <a:rPr lang="en-US" sz="2600" kern="0" dirty="0"/>
            </a:br>
            <a:endParaRPr lang="en-US" sz="2600" kern="0" dirty="0"/>
          </a:p>
        </p:txBody>
      </p:sp>
      <p:pic>
        <p:nvPicPr>
          <p:cNvPr id="15" name="Picture 2" descr="F:\MH370\Presentation\images\BR_volcanoes_3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708920"/>
            <a:ext cx="7632372" cy="348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22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Outcomes – Update on Action Items</a:t>
            </a:r>
            <a:endParaRPr 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981075"/>
            <a:ext cx="8899692" cy="5256213"/>
          </a:xfrm>
        </p:spPr>
        <p:txBody>
          <a:bodyPr/>
          <a:lstStyle/>
          <a:p>
            <a:r>
              <a:rPr lang="en-AU" sz="2000" b="1" u="sng" dirty="0">
                <a:solidFill>
                  <a:srgbClr val="DA5800"/>
                </a:solidFill>
              </a:rPr>
              <a:t>Action 9: </a:t>
            </a:r>
            <a:r>
              <a:rPr lang="en-AU" sz="2000" b="1" dirty="0">
                <a:solidFill>
                  <a:srgbClr val="DA5800"/>
                </a:solidFill>
              </a:rPr>
              <a:t>Develop associated SOP’s for backscatter and water column data</a:t>
            </a:r>
          </a:p>
          <a:p>
            <a:r>
              <a:rPr lang="en-AU" sz="2000" b="1" u="sng" dirty="0"/>
              <a:t>Status: </a:t>
            </a:r>
            <a:r>
              <a:rPr lang="en-AU" sz="2000" dirty="0"/>
              <a:t>Ongoing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Part of the National MBES Guidelines and NESP field manuals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AU" sz="2000" dirty="0"/>
          </a:p>
          <a:p>
            <a:r>
              <a:rPr lang="en-AU" sz="2000" b="1" u="sng" dirty="0">
                <a:solidFill>
                  <a:srgbClr val="DA5800"/>
                </a:solidFill>
              </a:rPr>
              <a:t>Action </a:t>
            </a:r>
            <a:r>
              <a:rPr lang="en-AU" sz="2000" b="1" u="sng" dirty="0" smtClean="0">
                <a:solidFill>
                  <a:srgbClr val="DA5800"/>
                </a:solidFill>
              </a:rPr>
              <a:t>10: </a:t>
            </a:r>
            <a:r>
              <a:rPr lang="en-AU" sz="2000" b="1" dirty="0">
                <a:solidFill>
                  <a:srgbClr val="DA5800"/>
                </a:solidFill>
              </a:rPr>
              <a:t>Form a working group to create a plan for optimal management of bathymetry </a:t>
            </a:r>
            <a:r>
              <a:rPr lang="en-AU" sz="2000" b="1" dirty="0" smtClean="0">
                <a:solidFill>
                  <a:srgbClr val="DA5800"/>
                </a:solidFill>
              </a:rPr>
              <a:t>data</a:t>
            </a:r>
          </a:p>
          <a:p>
            <a:r>
              <a:rPr lang="en-AU" sz="2000" b="1" u="sng" dirty="0" smtClean="0"/>
              <a:t>Status</a:t>
            </a:r>
            <a:r>
              <a:rPr lang="en-AU" sz="2000" b="1" u="sng" dirty="0"/>
              <a:t>: </a:t>
            </a:r>
            <a:r>
              <a:rPr lang="en-AU" sz="2000" dirty="0" smtClean="0"/>
              <a:t>Ongoing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GA and the AHO have been discussing bathymetry data management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Discussion planned for later this morning</a:t>
            </a:r>
          </a:p>
        </p:txBody>
      </p:sp>
    </p:spTree>
    <p:extLst>
      <p:ext uri="{BB962C8B-B14F-4D97-AF65-F5344CB8AC3E}">
        <p14:creationId xmlns:p14="http://schemas.microsoft.com/office/powerpoint/2010/main" val="426169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Outcomes – Update on Action Items</a:t>
            </a:r>
            <a:endParaRPr 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981075"/>
            <a:ext cx="8899692" cy="5256213"/>
          </a:xfrm>
        </p:spPr>
        <p:txBody>
          <a:bodyPr/>
          <a:lstStyle/>
          <a:p>
            <a:r>
              <a:rPr lang="en-AU" sz="2000" b="1" u="sng" dirty="0" smtClean="0">
                <a:solidFill>
                  <a:srgbClr val="DA5800"/>
                </a:solidFill>
              </a:rPr>
              <a:t>Action 11: </a:t>
            </a:r>
            <a:r>
              <a:rPr lang="en-AU" sz="2000" b="1" dirty="0">
                <a:solidFill>
                  <a:srgbClr val="DA5800"/>
                </a:solidFill>
              </a:rPr>
              <a:t>Establish a bathymetry working group and a Terms of Reference for the </a:t>
            </a:r>
            <a:r>
              <a:rPr lang="en-AU" sz="2000" b="1" dirty="0" smtClean="0">
                <a:solidFill>
                  <a:srgbClr val="DA5800"/>
                </a:solidFill>
              </a:rPr>
              <a:t>Group</a:t>
            </a:r>
          </a:p>
          <a:p>
            <a:r>
              <a:rPr lang="en-AU" sz="2000" b="1" u="sng" dirty="0" smtClean="0"/>
              <a:t>Status</a:t>
            </a:r>
            <a:r>
              <a:rPr lang="en-AU" sz="2000" b="1" u="sng" dirty="0"/>
              <a:t>: </a:t>
            </a:r>
            <a:r>
              <a:rPr lang="en-AU" sz="2000" dirty="0" smtClean="0"/>
              <a:t>Ongoing</a:t>
            </a:r>
            <a:endParaRPr lang="en-AU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/>
              <a:t>Working Group formed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TOR still to be decided – GA will draft a straw-man and send out for discussion / input</a:t>
            </a:r>
            <a:endParaRPr lang="en-AU" sz="2000" dirty="0"/>
          </a:p>
          <a:p>
            <a:endParaRPr lang="en-AU" sz="2000" b="1" u="sng" dirty="0" smtClean="0">
              <a:solidFill>
                <a:srgbClr val="DA5800"/>
              </a:solidFill>
            </a:endParaRPr>
          </a:p>
          <a:p>
            <a:r>
              <a:rPr lang="en-AU" sz="2000" b="1" u="sng" dirty="0" smtClean="0">
                <a:solidFill>
                  <a:srgbClr val="DA5800"/>
                </a:solidFill>
              </a:rPr>
              <a:t>Action 12: </a:t>
            </a:r>
            <a:r>
              <a:rPr lang="en-AU" sz="2000" b="1" dirty="0">
                <a:solidFill>
                  <a:srgbClr val="DA5800"/>
                </a:solidFill>
              </a:rPr>
              <a:t>Develop a web-portal for the group</a:t>
            </a:r>
            <a:endParaRPr lang="en-AU" sz="2000" b="1" dirty="0" smtClean="0">
              <a:solidFill>
                <a:srgbClr val="DA5800"/>
              </a:solidFill>
            </a:endParaRPr>
          </a:p>
          <a:p>
            <a:r>
              <a:rPr lang="en-AU" sz="2000" b="1" u="sng" dirty="0" smtClean="0"/>
              <a:t>Status</a:t>
            </a:r>
            <a:r>
              <a:rPr lang="en-AU" sz="2000" b="1" u="sng" dirty="0"/>
              <a:t>: </a:t>
            </a:r>
            <a:r>
              <a:rPr lang="en-AU" sz="2000" dirty="0" smtClean="0"/>
              <a:t>Ongoing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GA developing .gov.au website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Have approval for </a:t>
            </a:r>
            <a:r>
              <a:rPr lang="en-AU" sz="2000" dirty="0" smtClean="0">
                <a:solidFill>
                  <a:srgbClr val="0070C0"/>
                </a:solidFill>
              </a:rPr>
              <a:t>AusSeabed.gov.au</a:t>
            </a:r>
            <a:r>
              <a:rPr lang="en-AU" sz="2000" dirty="0" smtClean="0">
                <a:solidFill>
                  <a:srgbClr val="DA5800"/>
                </a:solidFill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Draft content to be approved by everyone who has their logo attached</a:t>
            </a:r>
            <a:endParaRPr lang="en-AU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AU" sz="2000" dirty="0" smtClean="0"/>
          </a:p>
        </p:txBody>
      </p:sp>
    </p:spTree>
    <p:extLst>
      <p:ext uri="{BB962C8B-B14F-4D97-AF65-F5344CB8AC3E}">
        <p14:creationId xmlns:p14="http://schemas.microsoft.com/office/powerpoint/2010/main" val="357619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79135" y="5792985"/>
            <a:ext cx="9252520" cy="10923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31738"/>
            <a:ext cx="8229600" cy="488950"/>
          </a:xfrm>
        </p:spPr>
        <p:txBody>
          <a:bodyPr/>
          <a:lstStyle/>
          <a:p>
            <a:r>
              <a:rPr lang="en-AU" dirty="0" smtClean="0"/>
              <a:t>NESP Field Manuals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08944"/>
            <a:ext cx="8064896" cy="5504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548680"/>
            <a:ext cx="8899692" cy="57606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Standard Operating Procedures for data acquisition in Marine Protected Areas – for Department of Environment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sz="2000" dirty="0" smtClean="0"/>
          </a:p>
        </p:txBody>
      </p:sp>
    </p:spTree>
    <p:extLst>
      <p:ext uri="{BB962C8B-B14F-4D97-AF65-F5344CB8AC3E}">
        <p14:creationId xmlns:p14="http://schemas.microsoft.com/office/powerpoint/2010/main" val="130319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88950"/>
          </a:xfrm>
        </p:spPr>
        <p:txBody>
          <a:bodyPr/>
          <a:lstStyle/>
          <a:p>
            <a:r>
              <a:rPr lang="en-AU" dirty="0" smtClean="0"/>
              <a:t>Activities Within Geoscience Australia ….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981075"/>
            <a:ext cx="4423442" cy="5256213"/>
          </a:xfrm>
        </p:spPr>
        <p:txBody>
          <a:bodyPr/>
          <a:lstStyle/>
          <a:p>
            <a:r>
              <a:rPr lang="en-AU" dirty="0" smtClean="0"/>
              <a:t>National custodian of geoscience datasets including bathymetry (with the AHO) and backscatter, sub-bottom profiles, seabed samples</a:t>
            </a:r>
          </a:p>
          <a:p>
            <a:r>
              <a:rPr lang="en-AU" dirty="0" smtClean="0"/>
              <a:t>GA is focussing on: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Operational work-flows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Point cloud delivery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Improved metadata and relational data management (Hydroid) - tagging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/>
              <a:t>Partnership with the AHO to operationalise development of charting and science products</a:t>
            </a:r>
          </a:p>
          <a:p>
            <a:r>
              <a:rPr lang="en-AU" sz="2000" dirty="0" smtClean="0"/>
              <a:t> </a:t>
            </a:r>
          </a:p>
          <a:p>
            <a:r>
              <a:rPr lang="en-AU" sz="2000" dirty="0" smtClean="0"/>
              <a:t> </a:t>
            </a:r>
          </a:p>
          <a:p>
            <a:endParaRPr lang="en-AU" sz="2000" dirty="0" smtClean="0"/>
          </a:p>
        </p:txBody>
      </p:sp>
      <p:pic>
        <p:nvPicPr>
          <p:cNvPr id="5" name="Picture 2" descr="C:\Users\u21472\AppData\Local\Microsoft\Windows\Temporary Internet Files\Content.Outlook\LX4ZU5HO\Bathymetry_Workshop_Darwin_comp (2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3740" y="836712"/>
            <a:ext cx="344613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omputer generated image of 1974 shipwreck on floor of Darwin Harbour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015" y="3861048"/>
            <a:ext cx="3095856" cy="2066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436096" y="5949280"/>
            <a:ext cx="3313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Wreck of the </a:t>
            </a:r>
            <a:r>
              <a:rPr lang="en-AU" sz="1200" b="1" dirty="0" err="1" smtClean="0"/>
              <a:t>Booya</a:t>
            </a:r>
            <a:r>
              <a:rPr lang="en-AU" sz="1200" b="1" dirty="0"/>
              <a:t> </a:t>
            </a:r>
            <a:r>
              <a:rPr lang="en-AU" sz="1200" b="1" dirty="0" smtClean="0"/>
              <a:t>- Geoscience Australia</a:t>
            </a:r>
            <a:endParaRPr lang="en-AU" sz="1200" b="1" dirty="0"/>
          </a:p>
        </p:txBody>
      </p:sp>
    </p:spTree>
    <p:extLst>
      <p:ext uri="{BB962C8B-B14F-4D97-AF65-F5344CB8AC3E}">
        <p14:creationId xmlns:p14="http://schemas.microsoft.com/office/powerpoint/2010/main" val="75892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5949280"/>
            <a:ext cx="9135878" cy="936104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16631"/>
            <a:ext cx="9135879" cy="6552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816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560293"/>
            <a:ext cx="8229600" cy="492443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51520" y="2492896"/>
            <a:ext cx="82296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06983"/>
                </a:solidFill>
                <a:latin typeface="Arial" charset="0"/>
              </a:defRPr>
            </a:lvl9pPr>
          </a:lstStyle>
          <a:p>
            <a:r>
              <a:rPr lang="en-US" dirty="0" smtClean="0"/>
              <a:t>Acknowledgements and Contacts:</a:t>
            </a:r>
            <a:endParaRPr lang="en-US" kern="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44016" y="3140968"/>
            <a:ext cx="8820472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spcBef>
                <a:spcPct val="50000"/>
              </a:spcBef>
              <a:spcAft>
                <a:spcPct val="0"/>
              </a:spcAft>
              <a:defRPr sz="2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447675" indent="-268288" algn="l" rtl="0" eaLnBrk="1" fontAlgn="base" hangingPunct="1">
              <a:spcBef>
                <a:spcPct val="50000"/>
              </a:spcBef>
              <a:spcAft>
                <a:spcPct val="0"/>
              </a:spcAft>
              <a:buChar char="•"/>
              <a:defRPr sz="2200">
                <a:solidFill>
                  <a:srgbClr val="4D4D4D"/>
                </a:solidFill>
                <a:latin typeface="+mn-lt"/>
              </a:defRPr>
            </a:lvl2pPr>
            <a:lvl3pPr marL="895350" indent="-265113" algn="l" rtl="0" eaLnBrk="1" fontAlgn="base" hangingPunct="1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4D4D4D"/>
                </a:solidFill>
                <a:latin typeface="+mn-lt"/>
              </a:defRPr>
            </a:lvl3pPr>
            <a:lvl4pPr marL="1344613" indent="-268288" algn="l" rtl="0" eaLnBrk="1" fontAlgn="base" hangingPunct="1">
              <a:spcBef>
                <a:spcPct val="25000"/>
              </a:spcBef>
              <a:spcAft>
                <a:spcPct val="0"/>
              </a:spcAft>
              <a:buChar char="•"/>
              <a:defRPr sz="2000">
                <a:solidFill>
                  <a:srgbClr val="4D4D4D"/>
                </a:solidFill>
                <a:latin typeface="+mn-lt"/>
              </a:defRPr>
            </a:lvl4pPr>
            <a:lvl5pPr marL="1792288" indent="-268288" algn="l" rtl="0" eaLnBrk="1" fontAlgn="base" hangingPunct="1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4D4D4D"/>
                </a:solidFill>
                <a:latin typeface="+mn-lt"/>
              </a:defRPr>
            </a:lvl5pPr>
            <a:lvl6pPr marL="2249488" indent="-268288" algn="l" rtl="0" eaLnBrk="1" fontAlgn="base" hangingPunct="1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4D4D4D"/>
                </a:solidFill>
                <a:latin typeface="+mn-lt"/>
              </a:defRPr>
            </a:lvl6pPr>
            <a:lvl7pPr marL="2706688" indent="-268288" algn="l" rtl="0" eaLnBrk="1" fontAlgn="base" hangingPunct="1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4D4D4D"/>
                </a:solidFill>
                <a:latin typeface="+mn-lt"/>
              </a:defRPr>
            </a:lvl7pPr>
            <a:lvl8pPr marL="3163888" indent="-268288" algn="l" rtl="0" eaLnBrk="1" fontAlgn="base" hangingPunct="1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4D4D4D"/>
                </a:solidFill>
                <a:latin typeface="+mn-lt"/>
              </a:defRPr>
            </a:lvl8pPr>
            <a:lvl9pPr marL="3621088" indent="-268288" algn="l" rtl="0" eaLnBrk="1" fontAlgn="base" hangingPunct="1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4D4D4D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MH370, Bathymetry Coordination: Tanya Whiteway (</a:t>
            </a:r>
            <a:r>
              <a:rPr lang="en-US" sz="1800" kern="0" dirty="0" smtClean="0">
                <a:hlinkClick r:id="rId2"/>
              </a:rPr>
              <a:t>Tanya.Whiteway@ga.gov.au</a:t>
            </a:r>
            <a:r>
              <a:rPr lang="en-US" sz="1800" kern="0" dirty="0" smtClean="0"/>
              <a:t>)</a:t>
            </a:r>
          </a:p>
          <a:p>
            <a:r>
              <a:rPr lang="en-US" sz="1800" kern="0" dirty="0" smtClean="0"/>
              <a:t>Acoustics Network / Bathymetry SOP’s: Kim Picard (</a:t>
            </a:r>
            <a:r>
              <a:rPr lang="en-US" sz="1800" kern="0" dirty="0" smtClean="0">
                <a:hlinkClick r:id="rId3"/>
              </a:rPr>
              <a:t>Kim.Picard@ga.gov.au</a:t>
            </a:r>
            <a:r>
              <a:rPr lang="en-US" sz="1800" kern="0" dirty="0" smtClean="0"/>
              <a:t>)</a:t>
            </a:r>
          </a:p>
          <a:p>
            <a:r>
              <a:rPr lang="en-US" sz="1800" kern="0" dirty="0" err="1" smtClean="0"/>
              <a:t>NESP</a:t>
            </a:r>
            <a:r>
              <a:rPr lang="en-US" sz="1800" kern="0" dirty="0" smtClean="0"/>
              <a:t> SOP’s for </a:t>
            </a:r>
            <a:r>
              <a:rPr lang="en-US" sz="1800" kern="0" dirty="0" err="1" smtClean="0"/>
              <a:t>MPA’s</a:t>
            </a:r>
            <a:r>
              <a:rPr lang="en-US" sz="1800" kern="0" dirty="0" smtClean="0"/>
              <a:t>: Rachel Przeslawski (</a:t>
            </a:r>
            <a:r>
              <a:rPr lang="en-US" sz="1800" kern="0" dirty="0" smtClean="0">
                <a:hlinkClick r:id="rId4"/>
              </a:rPr>
              <a:t>Rachel.Przeslawski@ga.gov.au</a:t>
            </a:r>
            <a:r>
              <a:rPr lang="en-US" sz="1800" kern="0" dirty="0" smtClean="0"/>
              <a:t>)</a:t>
            </a:r>
          </a:p>
          <a:p>
            <a:r>
              <a:rPr lang="en-US" sz="1800" kern="0" dirty="0" smtClean="0"/>
              <a:t>Marine Data Management &amp; Science: Johnathan Kool (</a:t>
            </a:r>
            <a:r>
              <a:rPr lang="en-US" sz="1800" kern="0" dirty="0" smtClean="0">
                <a:hlinkClick r:id="rId5"/>
              </a:rPr>
              <a:t>Johnathan.Kool@ga.gov.au</a:t>
            </a:r>
            <a:r>
              <a:rPr lang="en-US" sz="1800" kern="0" dirty="0" smtClean="0"/>
              <a:t>)</a:t>
            </a:r>
          </a:p>
          <a:p>
            <a:r>
              <a:rPr lang="en-US" sz="1800" kern="0" dirty="0" err="1"/>
              <a:t>NESP</a:t>
            </a:r>
            <a:r>
              <a:rPr lang="en-US" sz="1800" kern="0" dirty="0"/>
              <a:t> Biodiversity Hub: Scott Nichol (</a:t>
            </a:r>
            <a:r>
              <a:rPr lang="en-US" sz="1800" kern="0" dirty="0">
                <a:hlinkClick r:id="rId6"/>
              </a:rPr>
              <a:t>Scott.Nichol@ga.gov.au</a:t>
            </a:r>
            <a:r>
              <a:rPr lang="en-US" sz="1800" kern="0" dirty="0"/>
              <a:t>) </a:t>
            </a:r>
          </a:p>
          <a:p>
            <a:r>
              <a:rPr lang="en-US" sz="1800" kern="0" dirty="0" smtClean="0"/>
              <a:t>Antarctic Geoscience: Chris Carson (</a:t>
            </a:r>
            <a:r>
              <a:rPr lang="en-US" sz="1800" kern="0" dirty="0" smtClean="0">
                <a:hlinkClick r:id="rId7"/>
              </a:rPr>
              <a:t>Chris.Carson@ga.gov.au</a:t>
            </a:r>
            <a:r>
              <a:rPr lang="en-US" sz="1800" kern="0" dirty="0" smtClean="0"/>
              <a:t>)</a:t>
            </a:r>
          </a:p>
          <a:p>
            <a:r>
              <a:rPr lang="en-US" sz="1800" kern="0" dirty="0" smtClean="0"/>
              <a:t>Also, thankyou to Alix Post for helping with Antarctic material.</a:t>
            </a:r>
          </a:p>
        </p:txBody>
      </p:sp>
    </p:spTree>
    <p:extLst>
      <p:ext uri="{BB962C8B-B14F-4D97-AF65-F5344CB8AC3E}">
        <p14:creationId xmlns:p14="http://schemas.microsoft.com/office/powerpoint/2010/main" val="376180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20" y="415925"/>
            <a:ext cx="9144000" cy="892552"/>
          </a:xfrm>
        </p:spPr>
        <p:txBody>
          <a:bodyPr/>
          <a:lstStyle/>
          <a:p>
            <a:r>
              <a:rPr lang="en-AU" dirty="0" smtClean="0"/>
              <a:t>Why we’re here - Seabed Mapping for Different Reasons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9091"/>
            <a:ext cx="8229600" cy="5256213"/>
          </a:xfrm>
        </p:spPr>
        <p:txBody>
          <a:bodyPr/>
          <a:lstStyle/>
          <a:p>
            <a:pPr rtl="0" fontAlgn="base"/>
            <a:r>
              <a:rPr lang="en-US" sz="2200" dirty="0" smtClean="0">
                <a:solidFill>
                  <a:srgbClr val="DA5800"/>
                </a:solidFill>
                <a:effectLst/>
              </a:rPr>
              <a:t>There are many drivers for improved seabed ‘maps’</a:t>
            </a:r>
            <a:endParaRPr lang="en-AU" dirty="0" smtClean="0">
              <a:solidFill>
                <a:srgbClr val="DA5800"/>
              </a:solidFill>
              <a:effectLst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5496" y="1557163"/>
            <a:ext cx="4736612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50000"/>
              </a:spcBef>
              <a:spcAft>
                <a:spcPct val="0"/>
              </a:spcAft>
              <a:defRPr sz="2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47675" indent="-268288" algn="l" rtl="0" fontAlgn="base">
              <a:spcBef>
                <a:spcPct val="50000"/>
              </a:spcBef>
              <a:spcAft>
                <a:spcPct val="0"/>
              </a:spcAft>
              <a:buChar char="•"/>
              <a:defRPr sz="2200">
                <a:solidFill>
                  <a:schemeClr val="bg1"/>
                </a:solidFill>
                <a:latin typeface="+mn-lt"/>
              </a:defRPr>
            </a:lvl2pPr>
            <a:lvl3pPr marL="895350" indent="-268288" algn="l" rtl="0" fontAlgn="base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bg1"/>
                </a:solidFill>
                <a:latin typeface="+mn-lt"/>
              </a:defRPr>
            </a:lvl3pPr>
            <a:lvl4pPr marL="1350963" indent="-271463" algn="l" rtl="0" fontAlgn="base">
              <a:spcBef>
                <a:spcPct val="25000"/>
              </a:spcBef>
              <a:spcAft>
                <a:spcPct val="0"/>
              </a:spcAft>
              <a:buChar char="•"/>
              <a:defRPr sz="2000">
                <a:solidFill>
                  <a:schemeClr val="bg1"/>
                </a:solidFill>
                <a:latin typeface="+mn-lt"/>
              </a:defRPr>
            </a:lvl4pPr>
            <a:lvl5pPr marL="1792288" indent="-261938" algn="l" rtl="0" fontAlgn="base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bg1"/>
                </a:solidFill>
                <a:latin typeface="+mn-lt"/>
              </a:defRPr>
            </a:lvl5pPr>
            <a:lvl6pPr marL="2249488" indent="-261938" algn="l" rtl="0" fontAlgn="base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bg1"/>
                </a:solidFill>
                <a:latin typeface="+mn-lt"/>
              </a:defRPr>
            </a:lvl6pPr>
            <a:lvl7pPr marL="2706688" indent="-261938" algn="l" rtl="0" fontAlgn="base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bg1"/>
                </a:solidFill>
                <a:latin typeface="+mn-lt"/>
              </a:defRPr>
            </a:lvl7pPr>
            <a:lvl8pPr marL="3163888" indent="-261938" algn="l" rtl="0" fontAlgn="base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bg1"/>
                </a:solidFill>
                <a:latin typeface="+mn-lt"/>
              </a:defRPr>
            </a:lvl8pPr>
            <a:lvl9pPr marL="3621088" indent="-261938" algn="l" rtl="0" fontAlgn="base">
              <a:spcBef>
                <a:spcPct val="25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bg1"/>
                </a:solidFill>
                <a:latin typeface="+mn-lt"/>
              </a:defRPr>
            </a:lvl9pPr>
          </a:lstStyle>
          <a:p>
            <a:pPr marL="342900" indent="-342900" eaLnBrk="1" hangingPunct="1">
              <a:buFont typeface="Wingdings" panose="05000000000000000000" pitchFamily="2" charset="2"/>
              <a:buChar char="Ø"/>
            </a:pPr>
            <a:r>
              <a:rPr lang="en-US" sz="2000" kern="0" dirty="0" smtClean="0">
                <a:solidFill>
                  <a:schemeClr val="bg2">
                    <a:lumMod val="75000"/>
                  </a:schemeClr>
                </a:solidFill>
              </a:rPr>
              <a:t>Charting, navigation, and safety of life at sea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</a:pPr>
            <a:r>
              <a:rPr lang="en-US" sz="2000" kern="0" dirty="0" smtClean="0">
                <a:solidFill>
                  <a:schemeClr val="bg2">
                    <a:lumMod val="75000"/>
                  </a:schemeClr>
                </a:solidFill>
              </a:rPr>
              <a:t>Baseline data for Commonwealth Marine Reserves, Heritage areas &amp; resource development</a:t>
            </a:r>
            <a:endParaRPr lang="en-AU" sz="2000" kern="0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342900" indent="-342900" eaLnBrk="1" hangingPunct="1">
              <a:buFont typeface="Wingdings" panose="05000000000000000000" pitchFamily="2" charset="2"/>
              <a:buChar char="Ø"/>
            </a:pPr>
            <a:r>
              <a:rPr lang="en-US" sz="2000" kern="0" dirty="0" smtClean="0">
                <a:solidFill>
                  <a:schemeClr val="bg2">
                    <a:lumMod val="75000"/>
                  </a:schemeClr>
                </a:solidFill>
              </a:rPr>
              <a:t>Scientific analyses 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</a:pPr>
            <a:r>
              <a:rPr lang="en-US" sz="2000" kern="0" dirty="0" smtClean="0">
                <a:solidFill>
                  <a:schemeClr val="bg2">
                    <a:lumMod val="75000"/>
                  </a:schemeClr>
                </a:solidFill>
              </a:rPr>
              <a:t>Operational oceanography</a:t>
            </a:r>
            <a:endParaRPr lang="en-AU" sz="2000" kern="0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342900" indent="-342900" eaLnBrk="1" hangingPunct="1">
              <a:buFont typeface="Wingdings" panose="05000000000000000000" pitchFamily="2" charset="2"/>
              <a:buChar char="Ø"/>
            </a:pPr>
            <a:r>
              <a:rPr lang="en-US" sz="2000" kern="0" dirty="0" smtClean="0">
                <a:solidFill>
                  <a:schemeClr val="bg2">
                    <a:lumMod val="75000"/>
                  </a:schemeClr>
                </a:solidFill>
              </a:rPr>
              <a:t>Australia’s territorial claims</a:t>
            </a:r>
            <a:endParaRPr lang="en-AU" sz="2000" kern="0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342900" indent="-342900" eaLnBrk="1" hangingPunct="1">
              <a:buFont typeface="Wingdings" panose="05000000000000000000" pitchFamily="2" charset="2"/>
              <a:buChar char="Ø"/>
            </a:pPr>
            <a:r>
              <a:rPr lang="en-US" sz="2000" kern="0" dirty="0" smtClean="0">
                <a:solidFill>
                  <a:schemeClr val="bg2">
                    <a:lumMod val="75000"/>
                  </a:schemeClr>
                </a:solidFill>
              </a:rPr>
              <a:t>Improved </a:t>
            </a:r>
            <a:r>
              <a:rPr lang="en-US" sz="2000" kern="0" dirty="0">
                <a:solidFill>
                  <a:schemeClr val="bg2">
                    <a:lumMod val="75000"/>
                  </a:schemeClr>
                </a:solidFill>
              </a:rPr>
              <a:t>understanding and </a:t>
            </a:r>
            <a:r>
              <a:rPr lang="en-US" sz="2000" kern="0" dirty="0" smtClean="0">
                <a:solidFill>
                  <a:schemeClr val="bg2">
                    <a:lumMod val="75000"/>
                  </a:schemeClr>
                </a:solidFill>
              </a:rPr>
              <a:t>management of marine fauna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</a:pPr>
            <a:r>
              <a:rPr lang="en-US" sz="2000" kern="0" dirty="0" smtClean="0">
                <a:solidFill>
                  <a:schemeClr val="bg2">
                    <a:lumMod val="75000"/>
                  </a:schemeClr>
                </a:solidFill>
              </a:rPr>
              <a:t>Infrastructure building and management</a:t>
            </a:r>
            <a:endParaRPr lang="en-AU" sz="2000" kern="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1402863"/>
            <a:ext cx="3960440" cy="3214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6" y="3645024"/>
            <a:ext cx="3177539" cy="264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51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National Programs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There are already commonwealth programs seeking to improve coordination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Hydrographer’s </a:t>
            </a:r>
            <a:r>
              <a:rPr lang="en-AU" sz="2000" dirty="0" smtClean="0"/>
              <a:t>SEA 2400 </a:t>
            </a:r>
            <a:r>
              <a:rPr lang="en-AU" sz="2000" dirty="0"/>
              <a:t>Program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>
                <a:solidFill>
                  <a:srgbClr val="DA5800"/>
                </a:solidFill>
              </a:rPr>
              <a:t>National Plan for Bathymetry Acquisition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>
                <a:solidFill>
                  <a:srgbClr val="DA5800"/>
                </a:solidFill>
              </a:rPr>
              <a:t>Acoustics Network / MBES Working Group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>
                <a:solidFill>
                  <a:srgbClr val="DA5800"/>
                </a:solidFill>
              </a:rPr>
              <a:t>National Environmental Science Plan – </a:t>
            </a:r>
            <a:r>
              <a:rPr lang="en-AU" sz="2000" dirty="0" smtClean="0">
                <a:solidFill>
                  <a:srgbClr val="DA5800"/>
                </a:solidFill>
              </a:rPr>
              <a:t>Marine Biodiversity Hub</a:t>
            </a:r>
          </a:p>
          <a:p>
            <a:endParaRPr lang="en-AU" dirty="0"/>
          </a:p>
          <a:p>
            <a:r>
              <a:rPr lang="en-AU" dirty="0" smtClean="0"/>
              <a:t>Additionally, state agencies and science communities are seeking a consistent national approach to help facilitate collaboration and partnerships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6950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-79135" y="5792985"/>
            <a:ext cx="9252520" cy="10923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8229600" cy="723275"/>
          </a:xfrm>
        </p:spPr>
        <p:txBody>
          <a:bodyPr/>
          <a:lstStyle/>
          <a:p>
            <a:r>
              <a:rPr lang="en-US" dirty="0" smtClean="0"/>
              <a:t>National Bathymetry Priorities Workshop</a:t>
            </a:r>
            <a:br>
              <a:rPr lang="en-US" dirty="0" smtClean="0"/>
            </a:br>
            <a:r>
              <a:rPr lang="en-US" sz="1500" dirty="0" smtClean="0"/>
              <a:t>(October 2016)</a:t>
            </a:r>
            <a:endParaRPr lang="en-US" sz="1500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>
          <a:xfrm>
            <a:off x="35496" y="1053107"/>
            <a:ext cx="9108504" cy="5256213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Coordinate government mapping priorities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Improve coordination of bathymetry acquisition</a:t>
            </a:r>
          </a:p>
          <a:p>
            <a:pPr lvl="1" hangingPunct="0">
              <a:buFont typeface="Wingdings" panose="05000000000000000000" pitchFamily="2" charset="2"/>
              <a:buChar char="Ø"/>
            </a:pPr>
            <a:r>
              <a:rPr lang="en-AU" sz="2000" dirty="0"/>
              <a:t>Inform the allocation of </a:t>
            </a:r>
            <a:r>
              <a:rPr lang="en-AU" sz="2000" dirty="0" smtClean="0"/>
              <a:t>resources</a:t>
            </a:r>
            <a:endParaRPr lang="en-AU" sz="2000" dirty="0"/>
          </a:p>
          <a:p>
            <a:pPr lvl="1" hangingPunct="0">
              <a:buFont typeface="Wingdings" panose="05000000000000000000" pitchFamily="2" charset="2"/>
              <a:buChar char="Ø"/>
            </a:pPr>
            <a:r>
              <a:rPr lang="en-AU" sz="2000" dirty="0"/>
              <a:t>Increase coordination </a:t>
            </a:r>
            <a:r>
              <a:rPr lang="en-AU" sz="2000" dirty="0" smtClean="0"/>
              <a:t>&amp; avoid </a:t>
            </a:r>
            <a:r>
              <a:rPr lang="en-AU" sz="2000" dirty="0"/>
              <a:t>duplication of survey effort</a:t>
            </a:r>
          </a:p>
          <a:p>
            <a:pPr lvl="1" hangingPunct="0">
              <a:buFont typeface="Wingdings" panose="05000000000000000000" pitchFamily="2" charset="2"/>
              <a:buChar char="Ø"/>
            </a:pPr>
            <a:r>
              <a:rPr lang="en-AU" sz="2000" dirty="0"/>
              <a:t>Monitor progress of a national coverage </a:t>
            </a:r>
            <a:r>
              <a:rPr lang="en-AU" sz="2000" dirty="0" smtClean="0"/>
              <a:t>to be </a:t>
            </a:r>
            <a:r>
              <a:rPr lang="en-AU" sz="2000" dirty="0"/>
              <a:t>able to accurately communicate progress at a national level</a:t>
            </a:r>
          </a:p>
          <a:p>
            <a:pPr lvl="1" hangingPunct="0">
              <a:buFont typeface="Wingdings" panose="05000000000000000000" pitchFamily="2" charset="2"/>
              <a:buChar char="Ø"/>
            </a:pPr>
            <a:r>
              <a:rPr lang="en-AU" sz="2000" dirty="0"/>
              <a:t>Build industry capability (e.g</a:t>
            </a:r>
            <a:r>
              <a:rPr lang="en-AU" sz="2000" dirty="0" smtClean="0"/>
              <a:t>. </a:t>
            </a:r>
            <a:r>
              <a:rPr lang="en-AU" sz="2000" dirty="0"/>
              <a:t>skills and standards) for data capture according to required </a:t>
            </a:r>
            <a:r>
              <a:rPr lang="en-AU" sz="2000" dirty="0" smtClean="0"/>
              <a:t>standards</a:t>
            </a:r>
            <a:endParaRPr lang="en-AU" sz="2000" dirty="0"/>
          </a:p>
        </p:txBody>
      </p:sp>
      <p:sp>
        <p:nvSpPr>
          <p:cNvPr id="2" name="Rectangle 1"/>
          <p:cNvSpPr/>
          <p:nvPr/>
        </p:nvSpPr>
        <p:spPr>
          <a:xfrm>
            <a:off x="1547664" y="4525089"/>
            <a:ext cx="63367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b="1" dirty="0">
                <a:solidFill>
                  <a:srgbClr val="DA5800"/>
                </a:solidFill>
              </a:rPr>
              <a:t>D</a:t>
            </a:r>
            <a:r>
              <a:rPr lang="en-AU" sz="2000" b="1" dirty="0" smtClean="0">
                <a:solidFill>
                  <a:srgbClr val="DA5800"/>
                </a:solidFill>
              </a:rPr>
              <a:t>o </a:t>
            </a:r>
            <a:r>
              <a:rPr lang="en-AU" sz="2000" b="1" dirty="0">
                <a:solidFill>
                  <a:srgbClr val="DA5800"/>
                </a:solidFill>
              </a:rPr>
              <a:t>more with the resources already available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160" y="4981458"/>
            <a:ext cx="1900800" cy="19008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99592" y="5677950"/>
            <a:ext cx="1247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AU" sz="1400" b="1" dirty="0" smtClean="0">
                <a:solidFill>
                  <a:schemeClr val="bg2">
                    <a:lumMod val="75000"/>
                  </a:schemeClr>
                </a:solidFill>
                <a:latin typeface="Frutiger LT Std 45 Light"/>
              </a:rPr>
              <a:t>RV Solander</a:t>
            </a:r>
            <a:endParaRPr lang="en-AU" sz="1400" b="1" dirty="0">
              <a:solidFill>
                <a:schemeClr val="bg2">
                  <a:lumMod val="75000"/>
                </a:schemeClr>
              </a:solidFill>
              <a:latin typeface="Frutiger LT Std 45 Light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981458"/>
            <a:ext cx="2158268" cy="1916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516216" y="5677950"/>
            <a:ext cx="1494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AU" sz="1400" b="1" dirty="0" smtClean="0">
                <a:solidFill>
                  <a:schemeClr val="bg2">
                    <a:lumMod val="75000"/>
                  </a:schemeClr>
                </a:solidFill>
                <a:latin typeface="Frutiger LT Std 45 Light"/>
              </a:rPr>
              <a:t>RV Investigator</a:t>
            </a:r>
            <a:endParaRPr lang="en-AU" sz="1400" b="1" dirty="0">
              <a:solidFill>
                <a:schemeClr val="bg2">
                  <a:lumMod val="75000"/>
                </a:schemeClr>
              </a:solidFill>
              <a:latin typeface="Frutiger LT Std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283948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Outcomes – Update on Action Items</a:t>
            </a:r>
            <a:endParaRPr 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981075"/>
            <a:ext cx="8899692" cy="5256213"/>
          </a:xfrm>
        </p:spPr>
        <p:txBody>
          <a:bodyPr/>
          <a:lstStyle/>
          <a:p>
            <a:r>
              <a:rPr lang="en-AU" sz="2000" b="1" u="sng" dirty="0" smtClean="0">
                <a:solidFill>
                  <a:srgbClr val="DA5800"/>
                </a:solidFill>
              </a:rPr>
              <a:t>Action 1: </a:t>
            </a:r>
            <a:r>
              <a:rPr lang="en-AU" sz="2000" b="1" dirty="0" smtClean="0">
                <a:solidFill>
                  <a:srgbClr val="DA5800"/>
                </a:solidFill>
              </a:rPr>
              <a:t>Create </a:t>
            </a:r>
            <a:r>
              <a:rPr lang="en-AU" sz="2000" b="1" dirty="0">
                <a:solidFill>
                  <a:srgbClr val="DA5800"/>
                </a:solidFill>
              </a:rPr>
              <a:t>a list of ways in which bathymetry is used by government agencies</a:t>
            </a:r>
            <a:endParaRPr lang="en-AU" sz="2000" b="1" dirty="0" smtClean="0">
              <a:solidFill>
                <a:srgbClr val="DA5800"/>
              </a:solidFill>
            </a:endParaRPr>
          </a:p>
          <a:p>
            <a:r>
              <a:rPr lang="en-AU" sz="2000" b="1" u="sng" dirty="0" smtClean="0"/>
              <a:t>Status: </a:t>
            </a:r>
            <a:r>
              <a:rPr lang="en-AU" sz="2000" dirty="0" smtClean="0"/>
              <a:t>Closed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List developed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Available in minutes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AU" sz="2000" dirty="0"/>
          </a:p>
          <a:p>
            <a:r>
              <a:rPr lang="en-AU" sz="2000" b="1" u="sng" dirty="0">
                <a:solidFill>
                  <a:srgbClr val="DA5800"/>
                </a:solidFill>
              </a:rPr>
              <a:t>Action 2 and 3: </a:t>
            </a:r>
            <a:r>
              <a:rPr lang="en-AU" sz="2000" b="1" dirty="0">
                <a:solidFill>
                  <a:srgbClr val="DA5800"/>
                </a:solidFill>
              </a:rPr>
              <a:t>Create and endorse a method for creating a national priority map</a:t>
            </a:r>
          </a:p>
          <a:p>
            <a:r>
              <a:rPr lang="en-AU" sz="2000" b="1" u="sng" dirty="0"/>
              <a:t>Status: </a:t>
            </a:r>
            <a:r>
              <a:rPr lang="en-AU" sz="2000" dirty="0"/>
              <a:t>Ongoing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/>
              <a:t>Initial methodology developed – as per minutes (risk rating)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/>
              <a:t>Proposed new method using LINZ prioritisation algorithm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AU" sz="20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266865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46138" y="2348880"/>
            <a:ext cx="6679496" cy="3870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Outcomes – Update on Action Items</a:t>
            </a:r>
            <a:endParaRPr 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981075"/>
            <a:ext cx="5112568" cy="5256213"/>
          </a:xfrm>
        </p:spPr>
        <p:txBody>
          <a:bodyPr/>
          <a:lstStyle/>
          <a:p>
            <a:r>
              <a:rPr lang="en-AU" sz="2000" b="1" u="sng" dirty="0" smtClean="0">
                <a:solidFill>
                  <a:srgbClr val="DA5800"/>
                </a:solidFill>
              </a:rPr>
              <a:t>Action </a:t>
            </a:r>
            <a:r>
              <a:rPr lang="en-AU" sz="2000" b="1" u="sng" dirty="0">
                <a:solidFill>
                  <a:srgbClr val="DA5800"/>
                </a:solidFill>
              </a:rPr>
              <a:t>4: </a:t>
            </a:r>
            <a:r>
              <a:rPr lang="en-AU" sz="2000" b="1" dirty="0">
                <a:solidFill>
                  <a:srgbClr val="DA5800"/>
                </a:solidFill>
              </a:rPr>
              <a:t>Create a national priority map</a:t>
            </a:r>
          </a:p>
          <a:p>
            <a:r>
              <a:rPr lang="en-AU" sz="2000" b="1" u="sng" dirty="0"/>
              <a:t>Status: </a:t>
            </a:r>
            <a:r>
              <a:rPr lang="en-AU" sz="2000" dirty="0"/>
              <a:t>Ongoing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/>
              <a:t>Initial priority map developed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/>
              <a:t>Provided to AHO and incorporated into their planning in 2016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/>
              <a:t>Needs to be revised annually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/>
              <a:t>Possibility to revise using new LINZ prioritisation methodology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386572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Outcomes – Update on Action Items</a:t>
            </a:r>
            <a:endParaRPr 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981075"/>
            <a:ext cx="8899692" cy="5256213"/>
          </a:xfrm>
        </p:spPr>
        <p:txBody>
          <a:bodyPr/>
          <a:lstStyle/>
          <a:p>
            <a:r>
              <a:rPr lang="en-AU" sz="2000" b="1" u="sng" dirty="0" smtClean="0">
                <a:solidFill>
                  <a:srgbClr val="DA5800"/>
                </a:solidFill>
              </a:rPr>
              <a:t>Action </a:t>
            </a:r>
            <a:r>
              <a:rPr lang="en-AU" sz="2000" b="1" u="sng" dirty="0">
                <a:solidFill>
                  <a:srgbClr val="DA5800"/>
                </a:solidFill>
              </a:rPr>
              <a:t>5</a:t>
            </a:r>
            <a:r>
              <a:rPr lang="en-AU" sz="2000" b="1" u="sng" dirty="0" smtClean="0">
                <a:solidFill>
                  <a:srgbClr val="DA5800"/>
                </a:solidFill>
              </a:rPr>
              <a:t>: </a:t>
            </a:r>
            <a:r>
              <a:rPr lang="en-AU" sz="2000" b="1" dirty="0" smtClean="0">
                <a:solidFill>
                  <a:srgbClr val="DA5800"/>
                </a:solidFill>
              </a:rPr>
              <a:t>Develop a map of National Bathymetry coverage</a:t>
            </a:r>
            <a:endParaRPr lang="en-AU" sz="2000" b="1" dirty="0">
              <a:solidFill>
                <a:srgbClr val="DA5800"/>
              </a:solidFill>
            </a:endParaRPr>
          </a:p>
          <a:p>
            <a:r>
              <a:rPr lang="en-AU" sz="2000" b="1" u="sng" dirty="0"/>
              <a:t>Status: </a:t>
            </a:r>
            <a:r>
              <a:rPr lang="en-AU" sz="2000" dirty="0" smtClean="0"/>
              <a:t>Ongoing</a:t>
            </a:r>
            <a:endParaRPr lang="en-AU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GA is developing a methodology for submission of information</a:t>
            </a:r>
            <a:endParaRPr lang="en-AU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Will be seeking input from the group soon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AU" sz="2000" dirty="0"/>
          </a:p>
          <a:p>
            <a:r>
              <a:rPr lang="en-AU" sz="2000" b="1" u="sng" dirty="0">
                <a:solidFill>
                  <a:srgbClr val="DA5800"/>
                </a:solidFill>
              </a:rPr>
              <a:t>Action 6: </a:t>
            </a:r>
            <a:r>
              <a:rPr lang="en-AU" sz="2000" b="1" dirty="0">
                <a:solidFill>
                  <a:srgbClr val="DA5800"/>
                </a:solidFill>
              </a:rPr>
              <a:t>Develop a National Surveys Register</a:t>
            </a:r>
          </a:p>
          <a:p>
            <a:r>
              <a:rPr lang="en-AU" sz="2000" b="1" u="sng" dirty="0"/>
              <a:t>Status: </a:t>
            </a:r>
            <a:r>
              <a:rPr lang="en-AU" sz="2000" dirty="0"/>
              <a:t>Ongoing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/>
              <a:t>GA is developing a methodology for submission of information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/>
              <a:t>Will be seeking input from the group soon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AU" sz="2000" dirty="0"/>
          </a:p>
          <a:p>
            <a:r>
              <a:rPr lang="en-AU" sz="2000" b="1" dirty="0" smtClean="0">
                <a:solidFill>
                  <a:srgbClr val="DA5800"/>
                </a:solidFill>
              </a:rPr>
              <a:t>	</a:t>
            </a:r>
            <a:r>
              <a:rPr lang="en-AU" sz="2000" b="1" dirty="0" smtClean="0">
                <a:solidFill>
                  <a:srgbClr val="FF0000"/>
                </a:solidFill>
              </a:rPr>
              <a:t>Workshop for Action Items 5 and 6 will be run tomorrow</a:t>
            </a:r>
          </a:p>
        </p:txBody>
      </p:sp>
    </p:spTree>
    <p:extLst>
      <p:ext uri="{BB962C8B-B14F-4D97-AF65-F5344CB8AC3E}">
        <p14:creationId xmlns:p14="http://schemas.microsoft.com/office/powerpoint/2010/main" val="222181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Outcomes – Update on Action Items</a:t>
            </a:r>
            <a:endParaRPr 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981075"/>
            <a:ext cx="8899692" cy="5256213"/>
          </a:xfrm>
        </p:spPr>
        <p:txBody>
          <a:bodyPr/>
          <a:lstStyle/>
          <a:p>
            <a:r>
              <a:rPr lang="en-AU" sz="2000" b="1" u="sng" dirty="0" smtClean="0">
                <a:solidFill>
                  <a:srgbClr val="DA5800"/>
                </a:solidFill>
              </a:rPr>
              <a:t>Action 7: </a:t>
            </a:r>
            <a:r>
              <a:rPr lang="en-AU" sz="2000" b="1" dirty="0">
                <a:solidFill>
                  <a:srgbClr val="DA5800"/>
                </a:solidFill>
              </a:rPr>
              <a:t>Develop a National Marine Capability and Capacity List</a:t>
            </a:r>
          </a:p>
          <a:p>
            <a:r>
              <a:rPr lang="en-AU" sz="2000" b="1" u="sng" dirty="0"/>
              <a:t>Status: </a:t>
            </a:r>
            <a:r>
              <a:rPr lang="en-AU" sz="2000" dirty="0" smtClean="0"/>
              <a:t>No Progress</a:t>
            </a:r>
            <a:endParaRPr lang="en-AU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GA will send a survey to gather information on assets, capability and capacity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 smtClean="0"/>
              <a:t>Will be compiled and added to the National website</a:t>
            </a:r>
          </a:p>
        </p:txBody>
      </p:sp>
    </p:spTree>
    <p:extLst>
      <p:ext uri="{BB962C8B-B14F-4D97-AF65-F5344CB8AC3E}">
        <p14:creationId xmlns:p14="http://schemas.microsoft.com/office/powerpoint/2010/main" val="87321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Outcomes – Update on Action Items</a:t>
            </a:r>
            <a:endParaRPr 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981075"/>
            <a:ext cx="8899692" cy="2303909"/>
          </a:xfrm>
        </p:spPr>
        <p:txBody>
          <a:bodyPr/>
          <a:lstStyle/>
          <a:p>
            <a:r>
              <a:rPr lang="en-AU" sz="2000" b="1" u="sng" dirty="0" smtClean="0">
                <a:solidFill>
                  <a:srgbClr val="DA5800"/>
                </a:solidFill>
              </a:rPr>
              <a:t>Action 8: </a:t>
            </a:r>
            <a:r>
              <a:rPr lang="en-AU" sz="2000" b="1" dirty="0">
                <a:solidFill>
                  <a:srgbClr val="DA5800"/>
                </a:solidFill>
              </a:rPr>
              <a:t>Develop SOP’s for bathymetry acquisition with flexibility for different requirements</a:t>
            </a:r>
          </a:p>
          <a:p>
            <a:r>
              <a:rPr lang="en-AU" sz="2000" b="1" u="sng" dirty="0"/>
              <a:t>Status: </a:t>
            </a:r>
            <a:r>
              <a:rPr lang="en-AU" sz="2000" dirty="0" smtClean="0"/>
              <a:t>Ongoing</a:t>
            </a:r>
            <a:endParaRPr lang="en-AU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000" dirty="0"/>
              <a:t>GA is </a:t>
            </a:r>
            <a:r>
              <a:rPr lang="en-AU" sz="2000" dirty="0" smtClean="0"/>
              <a:t>leading the development of a </a:t>
            </a:r>
            <a:r>
              <a:rPr lang="en-AU" sz="2000" b="1" dirty="0" smtClean="0"/>
              <a:t>National Guideline with contribution from </a:t>
            </a:r>
            <a:r>
              <a:rPr lang="en-AU" sz="2000" dirty="0" smtClean="0"/>
              <a:t>government, universities and industry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6270" y="4165887"/>
            <a:ext cx="4499992" cy="207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21536" y="3140968"/>
            <a:ext cx="374493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AU" sz="2000" b="1" dirty="0">
                <a:solidFill>
                  <a:srgbClr val="DA5800"/>
                </a:solidFill>
              </a:rPr>
              <a:t>Draft </a:t>
            </a:r>
            <a:r>
              <a:rPr lang="en-AU" sz="2000" b="1" dirty="0" smtClean="0">
                <a:solidFill>
                  <a:srgbClr val="DA5800"/>
                </a:solidFill>
              </a:rPr>
              <a:t>version due 1 Feb </a:t>
            </a:r>
            <a:r>
              <a:rPr lang="en-AU" sz="2000" b="1" dirty="0">
                <a:solidFill>
                  <a:srgbClr val="DA5800"/>
                </a:solidFill>
              </a:rPr>
              <a:t>2018</a:t>
            </a:r>
          </a:p>
          <a:p>
            <a:endParaRPr lang="en-AU" dirty="0">
              <a:solidFill>
                <a:srgbClr val="FFC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2931909"/>
            <a:ext cx="43924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dirty="0"/>
              <a:t>reflect the various needs for multibeam data acquisition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dirty="0"/>
              <a:t>be informative, inclusive, and versatile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dirty="0"/>
              <a:t>encourage better standards to meet more user requirements\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dirty="0"/>
              <a:t>improve accessibility and interoperability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dirty="0"/>
              <a:t>promote “collect once, use many times</a:t>
            </a:r>
          </a:p>
        </p:txBody>
      </p:sp>
    </p:spTree>
    <p:extLst>
      <p:ext uri="{BB962C8B-B14F-4D97-AF65-F5344CB8AC3E}">
        <p14:creationId xmlns:p14="http://schemas.microsoft.com/office/powerpoint/2010/main" val="223164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 White 4x3">
  <a:themeElements>
    <a:clrScheme name="GA Conclusion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A Conclusion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Conclusion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A Blue Pages">
  <a:themeElements>
    <a:clrScheme name="GA Blue Pages 13">
      <a:dk1>
        <a:srgbClr val="4D4D4F"/>
      </a:dk1>
      <a:lt1>
        <a:srgbClr val="FFFFFF"/>
      </a:lt1>
      <a:dk2>
        <a:srgbClr val="267485"/>
      </a:dk2>
      <a:lt2>
        <a:srgbClr val="808080"/>
      </a:lt2>
      <a:accent1>
        <a:srgbClr val="A0D7E4"/>
      </a:accent1>
      <a:accent2>
        <a:srgbClr val="333399"/>
      </a:accent2>
      <a:accent3>
        <a:srgbClr val="FFFFFF"/>
      </a:accent3>
      <a:accent4>
        <a:srgbClr val="404042"/>
      </a:accent4>
      <a:accent5>
        <a:srgbClr val="CDE8EF"/>
      </a:accent5>
      <a:accent6>
        <a:srgbClr val="2D2D8A"/>
      </a:accent6>
      <a:hlink>
        <a:srgbClr val="0000FF"/>
      </a:hlink>
      <a:folHlink>
        <a:srgbClr val="99CC00"/>
      </a:folHlink>
    </a:clrScheme>
    <a:fontScheme name="GA Blue Pag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Blue Pag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3">
        <a:dk1>
          <a:srgbClr val="4D4D4F"/>
        </a:dk1>
        <a:lt1>
          <a:srgbClr val="FFFFFF"/>
        </a:lt1>
        <a:dk2>
          <a:srgbClr val="267485"/>
        </a:dk2>
        <a:lt2>
          <a:srgbClr val="808080"/>
        </a:lt2>
        <a:accent1>
          <a:srgbClr val="A0D7E4"/>
        </a:accent1>
        <a:accent2>
          <a:srgbClr val="333399"/>
        </a:accent2>
        <a:accent3>
          <a:srgbClr val="FFFFFF"/>
        </a:accent3>
        <a:accent4>
          <a:srgbClr val="404042"/>
        </a:accent4>
        <a:accent5>
          <a:srgbClr val="CDE8EF"/>
        </a:accent5>
        <a:accent6>
          <a:srgbClr val="2D2D8A"/>
        </a:accent6>
        <a:hlink>
          <a:srgbClr val="0000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GA Internal Title Slide">
  <a:themeElements>
    <a:clrScheme name="GA Internal 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A Internal 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Internal 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 White 4x3</Template>
  <TotalTime>1306</TotalTime>
  <Words>804</Words>
  <Application>Microsoft Office PowerPoint</Application>
  <PresentationFormat>On-screen Show (4:3)</PresentationFormat>
  <Paragraphs>115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GA White 4x3</vt:lpstr>
      <vt:lpstr>GA Blue Pages</vt:lpstr>
      <vt:lpstr>GA Internal Title Slide</vt:lpstr>
      <vt:lpstr>PowerPoint Presentation</vt:lpstr>
      <vt:lpstr>Why we’re here - Seabed Mapping for Different Reasons</vt:lpstr>
      <vt:lpstr>National Programs</vt:lpstr>
      <vt:lpstr>National Bathymetry Priorities Workshop (October 2016)</vt:lpstr>
      <vt:lpstr>Workshop Outcomes – Update on Action Items</vt:lpstr>
      <vt:lpstr>Workshop Outcomes – Update on Action Items</vt:lpstr>
      <vt:lpstr>Workshop Outcomes – Update on Action Items</vt:lpstr>
      <vt:lpstr>Workshop Outcomes – Update on Action Items</vt:lpstr>
      <vt:lpstr>Workshop Outcomes – Update on Action Items</vt:lpstr>
      <vt:lpstr>Workshop Outcomes – Update on Action Items</vt:lpstr>
      <vt:lpstr>Workshop Outcomes – Update on Action Items</vt:lpstr>
      <vt:lpstr>NESP Field Manuals</vt:lpstr>
      <vt:lpstr>Activities Within Geoscience Australia ….</vt:lpstr>
      <vt:lpstr>PowerPoint Presentation</vt:lpstr>
      <vt:lpstr>Questions?</vt:lpstr>
    </vt:vector>
  </TitlesOfParts>
  <Company>Geoscience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Tanya Whiteway</dc:creator>
  <cp:lastModifiedBy>Steph McLennan</cp:lastModifiedBy>
  <cp:revision>84</cp:revision>
  <dcterms:created xsi:type="dcterms:W3CDTF">2017-08-18T03:13:20Z</dcterms:created>
  <dcterms:modified xsi:type="dcterms:W3CDTF">2017-11-02T22:32:01Z</dcterms:modified>
</cp:coreProperties>
</file>